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6"/>
  </p:notesMasterIdLst>
  <p:sldIdLst>
    <p:sldId id="256" r:id="rId4"/>
    <p:sldId id="263" r:id="rId5"/>
    <p:sldId id="260" r:id="rId6"/>
    <p:sldId id="257" r:id="rId7"/>
    <p:sldId id="258" r:id="rId8"/>
    <p:sldId id="261" r:id="rId9"/>
    <p:sldId id="262" r:id="rId10"/>
    <p:sldId id="265" r:id="rId11"/>
    <p:sldId id="264" r:id="rId12"/>
    <p:sldId id="266" r:id="rId13"/>
    <p:sldId id="268" r:id="rId14"/>
    <p:sldId id="281" r:id="rId15"/>
    <p:sldId id="270" r:id="rId16"/>
    <p:sldId id="280" r:id="rId17"/>
    <p:sldId id="269" r:id="rId18"/>
    <p:sldId id="279" r:id="rId19"/>
    <p:sldId id="271" r:id="rId20"/>
    <p:sldId id="272" r:id="rId21"/>
    <p:sldId id="273" r:id="rId22"/>
    <p:sldId id="282" r:id="rId23"/>
    <p:sldId id="274" r:id="rId24"/>
    <p:sldId id="275" r:id="rId25"/>
    <p:sldId id="277" r:id="rId26"/>
    <p:sldId id="283" r:id="rId27"/>
    <p:sldId id="285" r:id="rId28"/>
    <p:sldId id="284" r:id="rId29"/>
    <p:sldId id="287" r:id="rId30"/>
    <p:sldId id="286" r:id="rId31"/>
    <p:sldId id="288" r:id="rId32"/>
    <p:sldId id="289" r:id="rId33"/>
    <p:sldId id="292" r:id="rId34"/>
    <p:sldId id="290" r:id="rId35"/>
    <p:sldId id="293" r:id="rId36"/>
    <p:sldId id="276" r:id="rId37"/>
    <p:sldId id="295" r:id="rId38"/>
    <p:sldId id="297" r:id="rId39"/>
    <p:sldId id="299" r:id="rId40"/>
    <p:sldId id="301" r:id="rId41"/>
    <p:sldId id="302" r:id="rId42"/>
    <p:sldId id="303" r:id="rId43"/>
    <p:sldId id="304" r:id="rId44"/>
    <p:sldId id="305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14"/>
    <p:restoredTop sz="96966"/>
  </p:normalViewPr>
  <p:slideViewPr>
    <p:cSldViewPr>
      <p:cViewPr>
        <p:scale>
          <a:sx n="196" d="100"/>
          <a:sy n="196" d="100"/>
        </p:scale>
        <p:origin x="2192" y="3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07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24575,'6'-1'0,"1"1"0,-2 0 0,3-1 0,-2 1 0,3 0 0,2 0 0,-1 0 0,3 0 0,0 0 0,-1 1 0,2-1 0,-4 1 0,2 0 0,1-1 0,-1 0 0,3 1 0,-2-1 0,-1 0 0,0 1 0,-3-1 0,1 0 0,0 0 0,-1 0 0,0 0 0,-1 0 0,0 0 0,0 0 0,0 0 0,1 0 0,-1 0 0,-2-1 0,0 1 0,-2 0 0,1 0 0,0 0 0,-1 0 0,-1 0 0,0 0 0,-1 0 0,0 0 0,0 0 0,-1 0 0,1 0 0,-1 0 0,1 0 0,0 0 0,0 0 0,1 0 0,-1 0 0,2 0 0,0 0 0,0 0 0,0 0 0,0 0 0,0 0 0,0 0 0,-1-1 0,0 1 0,-1 0 0,0 0 0,-1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10:2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24575,'10'-1'0,"0"1"0,7-1 0,-3 0 0,10-1 0,1 2 0,-2-1 0,5 1 0,-5 0 0,-3 0 0,0 0 0,-8 0 0,-1 0 0,-1 0 0,-2 0 0,-1 0 0,-4 0 0,-1 0 0,0 0 0,-1 0 0,0 1 0,2-1 0,-1 0 0,1 0 0,1 0 0,-2 0 0,0 0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09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24575,'8'0'0,"1"-1"0,-1 0 0,3 0 0,0 1 0,3-1 0,3 1 0,-1 0 0,4 0 0,-5 0 0,3 0 0,2 0 0,-6 0 0,3-1 0,-4 1 0,-3 0 0,1 0 0,-4 0 0,0 0 0,1-1 0,-2 1 0,1 0 0,-1 0 0,-1 1 0,1-1 0,-1 0 0,0 1 0,1-1 0,-1 1 0,1-1 0,-3 0 0,0 0 0,0 1 0,-1-1 0,0 0 0,-1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1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24575,'11'0'0,"-3"0"0,6 0 0,2 0 0,0 0 0,6-1 0,-4 1 0,4 0 0,2 0 0,-6 0 0,3 1 0,-6 0 0,-1-1 0,-1 1 0,-5-1 0,-2 1 0,2-1 0,-2 0 0,0 0 0,0 0 0,0 0 0,0 0 0,0 0 0,0 0 0,0 0 0,0-1 0,0 1 0,-1 0 0,0-1 0,0 1 0,-2 0 0,1-1 0,-2 1 0,0 0 0,1 0 0,-2 0 0,1 0 0,0 0 0,-1 0 0,1 0 0,-1 0 0,1 0 0,-1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12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24575,'7'0'0,"0"0"0,2 0 0,2 0 0,4-1 0,-1 1 0,2-1 0,6 0 0,-2 0 0,9-1 0,0 1 0,-3-1 0,2 1 0,-6 0 0,2 0 0,1 0 0,-6 1 0,1-1 0,-8 1 0,1-1 0,-2 1 0,-3 0 0,0 0 0,-3 0 0,-2 0 0,1 0 0,-1 0 0,-1 0 0,1 0 0,0 0 0,1 0 0,-1 0 0,0 0 0,1 0 0,-1 0 0,0 0 0,0 0 0,-1 0 0,1 0 0,-2 0 0,1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14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24575,'13'0'0,"-1"-1"0,2 1 0,-2 0 0,6 0 0,8 0 0,0 0 0,6 0 0,-2 1 0,-3 0 0,2 0 0,-5 0 0,0 0 0,2 0 0,-4 0 0,1 0 0,-7 0 0,-2 0 0,0-1 0,-5 1 0,1-1 0,-3 0 0,-2 0 0,-1 0 0,-2 0 0,0 0 0,0 1 0,-1-1 0,1 0 0,-1 0 0,1 0 0,-1 0 0,1 0 0,0 0 0,0 0 0,0 0 0,-1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2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24575,'13'0'0,"0"-1"0,-4 0 0,2 1 0,6-1 0,3 0 0,-2 0 0,6 1 0,-7-1 0,3 1 0,1 0 0,-4 0 0,2 0 0,-3 0 0,-1 0 0,-1 0 0,-5 0 0,0 0 0,-1 1 0,-1-1 0,1 0 0,-4 1 0,0-1 0,1 0 0,-2 0 0,1 0 0,-1 1 0,0-1 0,0 0 0,-1 0 0,0 0 0,2 0 0,-1 0 0,2 0 0,-1 0 0,1 0 0,5 0 0,-5 0 0,5 0 0,-8 0 0,0 0 0,-1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10:17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24575,'4'0'0,"1"-1"0,-2 1 0,1-1 0,2 1 0,-1 0 0,1-1 0,-1 1 0,1-1 0,1 1 0,-1 0 0,1-1 0,0 1 0,0 0 0,2-1 0,-3 1 0,2 0 0,1 0 0,-1 0 0,2 0 0,0 0 0,0 0 0,-1 0 0,-1 0 0,-1 0 0,-1 0 0,0 0 0,-2 0 0,1 0 0,0 0 0,-1 0 0,2 0 0,-2 0 0,0 0 0,0 0 0,0 1 0,0-1 0,0 0 0,0 0 0,1 0 0,0 0 0,-1 0 0,0 0 0,-1 0 0,1 1 0,-1-1 0,1 0 0,0 0 0,-1 1 0,1-1 0,-1 0 0,0 0 0,0 0 0,0 1 0,0-1 0,0 0 0,-1 0 0,0 0 0,0 1 0,0-1 0,0 1 0,-1-1 0,1 0 0,-1 0 0,1 0 0,-1 0 0,0 1 0,1-1 0,-1 0 0,0 1 0,1-1 0,-1 0 0,1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10:18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24575,'5'1'0,"0"0"0,1-1 0,-1 0 0,1 0 0,-1 1 0,1-1 0,2 0 0,-1 0 0,2 0 0,-2 0 0,1 0 0,3 1 0,0-1 0,2 0 0,1 0 0,-1 0 0,1 0 0,-2 0 0,0 0 0,3-1 0,-2 1 0,4 0 0,-3 0 0,2-1 0,2 1 0,-2-1 0,4 0 0,-2 1 0,-4 0 0,2 0 0,-5 0 0,1 0 0,0 0 0,-3 0 0,1 0 0,-4 1 0,0-1 0,-1 0 0,-1 1 0,-1-1 0,-2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10:2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24575,'7'0'0,"0"0"0,-1 0 0,4 0 0,3 0 0,0 0 0,5 0 0,0 0 0,1 1 0,1-1 0,-5 0 0,0 0 0,2 0 0,-3 1 0,0-1 0,-4 0 0,-3 0 0,-1 0 0,-2 1 0,-2-1 0,0 0 0,2 0 0,-2 0 0,3 0 0,0 0 0,0 0 0,0 0 0,0 0 0,-2 0 0,-1 0 0,0 0 0,0 0 0,-1 0 0,1 0 0,0 0 0,0 0 0,-1 0 0,1 0 0,-1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C50C-F46C-8A4B-8A41-6A6FBB958D92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D443-CBAC-934A-8506-FB4DF260D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9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8">
            <a:extLst>
              <a:ext uri="{FF2B5EF4-FFF2-40B4-BE49-F238E27FC236}">
                <a16:creationId xmlns:a16="http://schemas.microsoft.com/office/drawing/2014/main" id="{DC0A9285-546C-824E-BB82-80DD4A7E5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noFill/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6C757-F494-C249-B435-958A389BF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117" y="590550"/>
            <a:ext cx="994225" cy="99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03C8E5-147E-4644-A094-238B240D41B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70F22-3D51-8D47-9BDC-3F4D49D359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486150"/>
            <a:ext cx="4776788" cy="762000"/>
          </a:xfr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985433"/>
            <a:ext cx="9144000" cy="1491725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2F0129F0-F30E-CA46-95D8-485C2699B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174D41-7CC7-7D41-8BF1-2412C5E9353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E059B75-688C-714C-A731-B1FA0FCA3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76350"/>
            <a:ext cx="9144000" cy="685800"/>
          </a:xfrm>
        </p:spPr>
        <p:txBody>
          <a:bodyPr anchor="ctr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3" y="1428750"/>
            <a:ext cx="8678863" cy="2884887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85750" y="800100"/>
            <a:ext cx="8677656" cy="51435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ACDC8-27DC-0145-A868-75822BC87982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6E01EECD-840D-AC48-AFCC-03304D0069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287899" y="461820"/>
            <a:ext cx="8534400" cy="64633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89405" y="1200150"/>
            <a:ext cx="8534400" cy="1600200"/>
          </a:xfrm>
        </p:spPr>
        <p:txBody>
          <a:bodyPr numCol="2"/>
          <a:lstStyle/>
          <a:p>
            <a:pPr lvl="0"/>
            <a:r>
              <a:rPr lang="en-US" dirty="0"/>
              <a:t>Click to edit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75926-5564-7F41-982B-2CA540DB94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u white lrg.psd">
            <a:extLst>
              <a:ext uri="{FF2B5EF4-FFF2-40B4-BE49-F238E27FC236}">
                <a16:creationId xmlns:a16="http://schemas.microsoft.com/office/drawing/2014/main" id="{FDCB217E-A06D-974D-8E3A-ED42CE06B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CB0402-D9EA-C84A-BBAD-7D05BA74691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7338" y="2876550"/>
            <a:ext cx="8535987" cy="17526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Graphic</a:t>
            </a:r>
          </a:p>
        </p:txBody>
      </p:sp>
    </p:spTree>
    <p:extLst>
      <p:ext uri="{BB962C8B-B14F-4D97-AF65-F5344CB8AC3E}">
        <p14:creationId xmlns:p14="http://schemas.microsoft.com/office/powerpoint/2010/main" val="1092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800605" y="1085850"/>
            <a:ext cx="4050507" cy="36576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Graphic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287899" y="461818"/>
            <a:ext cx="6554707" cy="45258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89410" y="1085850"/>
            <a:ext cx="4358795" cy="3657600"/>
          </a:xfrm>
        </p:spPr>
        <p:txBody>
          <a:bodyPr numCol="1"/>
          <a:lstStyle/>
          <a:p>
            <a:pPr lvl="0"/>
            <a:r>
              <a:rPr lang="en-US" dirty="0"/>
              <a:t>Click to add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F9335A-E71C-3044-BC65-4FC387DA27B6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u white lrg.psd">
            <a:extLst>
              <a:ext uri="{FF2B5EF4-FFF2-40B4-BE49-F238E27FC236}">
                <a16:creationId xmlns:a16="http://schemas.microsoft.com/office/drawing/2014/main" id="{497F341F-F847-2445-8EF5-47EF63BEE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69785"/>
            <a:ext cx="7467600" cy="403957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838200" y="1123950"/>
            <a:ext cx="7467600" cy="344805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Graphic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D4C3B8-C72A-234F-801D-62CC4EFC147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u white lrg.psd">
            <a:extLst>
              <a:ext uri="{FF2B5EF4-FFF2-40B4-BE49-F238E27FC236}">
                <a16:creationId xmlns:a16="http://schemas.microsoft.com/office/drawing/2014/main" id="{0424A742-A864-314F-80E6-E197D7DB7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E419631-6A90-1D4B-9AC3-E03C8AA8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noFill/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64510-7A77-DB43-9098-69BAB5172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27" y="590550"/>
            <a:ext cx="1019218" cy="10247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6357B-88AF-5E41-A0F9-506D230E0D01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601E4-3F87-485E-BCF1-0932C51EED9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1" r:id="rId4"/>
    <p:sldLayoutId id="2147483665" r:id="rId5"/>
    <p:sldLayoutId id="2147483657" r:id="rId6"/>
    <p:sldLayoutId id="214748366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32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customXml" Target="../ink/ink4.xml"/><Relationship Id="rId17" Type="http://schemas.openxmlformats.org/officeDocument/2006/relationships/image" Target="../media/image40.png"/><Relationship Id="rId2" Type="http://schemas.openxmlformats.org/officeDocument/2006/relationships/image" Target="../media/image31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customXml" Target="../ink/ink3.xml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customXml" Target="../ink/ink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customXml" Target="../ink/ink10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customXml" Target="../ink/ink9.xml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airbnblala/dat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1EA0-709C-563B-EA9C-26B753D5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301" y="2156983"/>
            <a:ext cx="4141398" cy="82953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accent5"/>
                </a:solidFill>
              </a:rPr>
              <a:t>Airbnb Data Analysis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89A4C7-E11A-6C76-D40B-37BD5DDFD8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5700" y="2986516"/>
            <a:ext cx="1752600" cy="762000"/>
          </a:xfrm>
        </p:spPr>
        <p:txBody>
          <a:bodyPr/>
          <a:lstStyle/>
          <a:p>
            <a:pPr algn="ctr"/>
            <a:r>
              <a:rPr kumimoji="1" lang="en-US" altLang="zh-CN" dirty="0" err="1">
                <a:solidFill>
                  <a:schemeClr val="accent5"/>
                </a:solidFill>
              </a:rPr>
              <a:t>Chunyu</a:t>
            </a:r>
            <a:r>
              <a:rPr kumimoji="1" lang="en-US" altLang="zh-CN" dirty="0">
                <a:solidFill>
                  <a:schemeClr val="accent5"/>
                </a:solidFill>
              </a:rPr>
              <a:t> Chen</a:t>
            </a:r>
          </a:p>
          <a:p>
            <a:pPr algn="ctr"/>
            <a:r>
              <a:rPr kumimoji="1" lang="en-US" altLang="zh-CN" dirty="0" err="1">
                <a:solidFill>
                  <a:schemeClr val="accent5"/>
                </a:solidFill>
              </a:rPr>
              <a:t>Zongjie</a:t>
            </a:r>
            <a:r>
              <a:rPr kumimoji="1" lang="en-US" altLang="zh-CN" dirty="0">
                <a:solidFill>
                  <a:schemeClr val="accent5"/>
                </a:solidFill>
              </a:rPr>
              <a:t> Yin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40C72-D0F0-95B2-E5AF-E3302D31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Word Could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DB35E-C1EC-5033-C2EE-926DBCD8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7" y="1514285"/>
            <a:ext cx="3429000" cy="33904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A5046E-F6B0-D95E-03FA-65824E3B8A60}"/>
              </a:ext>
            </a:extLst>
          </p:cNvPr>
          <p:cNvSpPr txBox="1"/>
          <p:nvPr/>
        </p:nvSpPr>
        <p:spPr>
          <a:xfrm>
            <a:off x="1568102" y="1158908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Summary Column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EA6B81-BA8E-96F9-8418-EF5683D3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8020" y="1514285"/>
            <a:ext cx="3352658" cy="33907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09FD60-543F-6CF4-0913-DFDFC29991ED}"/>
              </a:ext>
            </a:extLst>
          </p:cNvPr>
          <p:cNvSpPr txBox="1"/>
          <p:nvPr/>
        </p:nvSpPr>
        <p:spPr>
          <a:xfrm>
            <a:off x="5778260" y="1144953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Transit Column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40C72-D0F0-95B2-E5AF-E3302D31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Word Could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DB35E-C1EC-5033-C2EE-926DBCD8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959" y="1504949"/>
            <a:ext cx="3332680" cy="33904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A5046E-F6B0-D95E-03FA-65824E3B8A60}"/>
              </a:ext>
            </a:extLst>
          </p:cNvPr>
          <p:cNvSpPr txBox="1"/>
          <p:nvPr/>
        </p:nvSpPr>
        <p:spPr>
          <a:xfrm>
            <a:off x="1432726" y="1153096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Amenities Column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EA6B81-BA8E-96F9-8418-EF5683D3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0057" y="1535296"/>
            <a:ext cx="3397329" cy="33639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09FD60-543F-6CF4-0913-DFDFC29991ED}"/>
              </a:ext>
            </a:extLst>
          </p:cNvPr>
          <p:cNvSpPr txBox="1"/>
          <p:nvPr/>
        </p:nvSpPr>
        <p:spPr>
          <a:xfrm>
            <a:off x="5722294" y="11530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House rules Column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33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65BBB-41FE-D048-8BEB-3667A8A0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1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Location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House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8C2F7C-57E0-AA93-3526-D719B496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32" y="842107"/>
            <a:ext cx="5352936" cy="417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0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BDCA8-0729-9DDE-1463-CF84507C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House Location as City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440A85-8C06-7E84-6A8D-70FBC8BB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546" y="973742"/>
            <a:ext cx="4455407" cy="404790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279D69B-3927-FC57-9908-D8F5CA7B3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3" y="1047750"/>
            <a:ext cx="4455407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7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BDCA8-0729-9DDE-1463-CF84507C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House Type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C2C3AC-44AE-5C56-FA18-0345FB969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59" y="973742"/>
            <a:ext cx="4398655" cy="411260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A93F0EA-8BF8-1798-E7B1-183485C18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" y="973742"/>
            <a:ext cx="4355013" cy="363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29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BDCA8-0729-9DDE-1463-CF84507C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Bedroom Number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C2C3AC-44AE-5C56-FA18-0345FB96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75" y="1121758"/>
            <a:ext cx="4317609" cy="363093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534F22E-EE73-563D-C727-00B5EBCEF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21758"/>
            <a:ext cx="4354875" cy="363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2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BDCA8-0729-9DDE-1463-CF84507C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Bedroom Types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440A85-8C06-7E84-6A8D-70FBC8BB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74420"/>
            <a:ext cx="4435650" cy="378320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B62E71C-FA19-C11F-A2C4-02D3251F0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" y="1074420"/>
            <a:ext cx="4419085" cy="368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59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AECEF1-646D-81B2-FAEA-BB0F50BC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16" y="1047750"/>
            <a:ext cx="4576872" cy="386715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ED6FE80-8147-343E-ADDD-5844DACE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00280"/>
            <a:ext cx="8305800" cy="609600"/>
          </a:xfrm>
        </p:spPr>
        <p:txBody>
          <a:bodyPr>
            <a:normAutofit/>
          </a:bodyPr>
          <a:lstStyle/>
          <a:p>
            <a:r>
              <a:rPr kumimoji="1" lang="en-US" altLang="zh-CN" sz="2900" dirty="0"/>
              <a:t>Rating Scores</a:t>
            </a:r>
            <a:endParaRPr kumimoji="1" lang="zh-CN" altLang="en-US" sz="29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F871B6-84BD-B1FE-205D-81932D90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" y="1047750"/>
            <a:ext cx="452966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9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6A62B-D358-54D6-FA2E-B6E851B3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550"/>
            <a:ext cx="2895600" cy="152400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Review Scores Correlation Matrix</a:t>
            </a:r>
            <a:endParaRPr kumimoji="1" lang="zh-CN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732F5A-E8F4-53C7-BDD3-ACE632C3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9551"/>
            <a:ext cx="5262879" cy="493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93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732F5A-E8F4-53C7-BDD3-ACE632C3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285750"/>
            <a:ext cx="5643879" cy="475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21B7673-CF26-3DC1-3027-55B07721A85B}"/>
              </a:ext>
            </a:extLst>
          </p:cNvPr>
          <p:cNvSpPr txBox="1">
            <a:spLocks/>
          </p:cNvSpPr>
          <p:nvPr/>
        </p:nvSpPr>
        <p:spPr>
          <a:xfrm>
            <a:off x="0" y="209550"/>
            <a:ext cx="2590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/>
              <a:t>Cleaning Fee</a:t>
            </a:r>
            <a:br>
              <a:rPr kumimoji="1" lang="en-US" altLang="zh-CN" sz="2400" dirty="0"/>
            </a:br>
            <a:r>
              <a:rPr kumimoji="1" lang="en-US" altLang="zh-CN" sz="2400" dirty="0"/>
              <a:t>V.S.</a:t>
            </a:r>
            <a:br>
              <a:rPr kumimoji="1" lang="en-US" altLang="zh-CN" sz="2400" dirty="0"/>
            </a:br>
            <a:r>
              <a:rPr kumimoji="1" lang="en-US" altLang="zh-CN" sz="2400" dirty="0"/>
              <a:t>Price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372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E95200-528B-96BD-CFB6-48BFED4BB2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452033"/>
            <a:ext cx="8827008" cy="355811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Airbnb is a double-edged market (Renter and Landlord)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For renter:</a:t>
            </a:r>
          </a:p>
          <a:p>
            <a:pPr lvl="1" indent="0">
              <a:buNone/>
            </a:pPr>
            <a:r>
              <a:rPr kumimoji="1" lang="en-US" altLang="zh-CN" sz="2400" dirty="0"/>
              <a:t>Provide the relative price range for similar houses in order to save rent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For landlord:</a:t>
            </a:r>
          </a:p>
          <a:p>
            <a:pPr lvl="1" indent="0">
              <a:buNone/>
            </a:pPr>
            <a:r>
              <a:rPr kumimoji="1" lang="en-US" altLang="zh-CN" sz="2400" dirty="0"/>
              <a:t>Provide the relative price range for similar houses in order to increase competitiveness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0A9E5E-CD6F-3DA4-8C81-6FBE3B7BB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192" y="590550"/>
            <a:ext cx="9144000" cy="685800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0782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4FEA5-4C15-91EA-ED8A-E4E914B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Bathrooms V.S Bedrooms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9A0F8E-9658-E7CE-9CA9-D424E1AE8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"/>
          <a:stretch/>
        </p:blipFill>
        <p:spPr>
          <a:xfrm>
            <a:off x="444846" y="1123950"/>
            <a:ext cx="4197786" cy="3799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001E77-7C44-FB42-EE9F-F14BF9B7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5" y="1123950"/>
            <a:ext cx="4237471" cy="37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4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4C0294E-33F8-1709-7236-E3C5B1F0A283}"/>
              </a:ext>
            </a:extLst>
          </p:cNvPr>
          <p:cNvSpPr txBox="1">
            <a:spLocks/>
          </p:cNvSpPr>
          <p:nvPr/>
        </p:nvSpPr>
        <p:spPr>
          <a:xfrm>
            <a:off x="838200" y="2305050"/>
            <a:ext cx="7467600" cy="53340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Machine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73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ED73A58-9FED-D9DA-38D5-988909D5B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0" y="1428751"/>
                <a:ext cx="9144000" cy="3657600"/>
              </a:xfrm>
            </p:spPr>
            <p:txBody>
              <a:bodyPr/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Equation: y = a</a:t>
                </a:r>
                <a:r>
                  <a:rPr kumimoji="1" lang="en-US" altLang="zh-CN" sz="2400" baseline="-25000" dirty="0"/>
                  <a:t>0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1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1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2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2 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3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3</a:t>
                </a:r>
                <a:r>
                  <a:rPr kumimoji="1" lang="en-US" altLang="zh-CN" sz="2400" dirty="0"/>
                  <a:t>+</a:t>
                </a:r>
                <a:r>
                  <a:rPr kumimoji="1" lang="en-US" altLang="zh-CN" sz="2400" baseline="-25000" dirty="0"/>
                  <a:t>...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d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d</a:t>
                </a:r>
                <a:r>
                  <a:rPr kumimoji="1" lang="en-US" altLang="zh-CN" sz="2400" dirty="0"/>
                  <a:t>+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80% Train Set, 20% Test Set</a:t>
                </a:r>
              </a:p>
              <a:p>
                <a:pPr algn="l"/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Metric Measurement: </a:t>
                </a:r>
              </a:p>
              <a:p>
                <a:pPr marL="120013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MSE</a:t>
                </a:r>
                <a:r>
                  <a:rPr kumimoji="1" lang="en-US" altLang="zh-CN" sz="2400" baseline="-25000" dirty="0"/>
                  <a:t>Train</a:t>
                </a:r>
                <a:r>
                  <a:rPr kumimoji="1" lang="en-US" altLang="zh-CN" sz="2400" dirty="0"/>
                  <a:t> </a:t>
                </a:r>
              </a:p>
              <a:p>
                <a:pPr marL="120013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MSE</a:t>
                </a:r>
                <a:r>
                  <a:rPr kumimoji="1" lang="en-US" altLang="zh-CN" sz="2400" baseline="-25000" dirty="0"/>
                  <a:t>Test</a:t>
                </a:r>
                <a:endParaRPr kumimoji="1" lang="en-US" altLang="zh-CN" sz="2400" dirty="0"/>
              </a:p>
            </p:txBody>
          </p:sp>
        </mc:Choice>
        <mc:Fallback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ED73A58-9FED-D9DA-38D5-988909D5B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0" y="1428751"/>
                <a:ext cx="9144000" cy="3657600"/>
              </a:xfrm>
              <a:blipFill>
                <a:blip r:embed="rId2"/>
                <a:stretch>
                  <a:fillRect l="-972" t="-1384" b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7C5BC-C28F-6F62-0C4E-7DAD8797A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38150"/>
            <a:ext cx="9144000" cy="685800"/>
          </a:xfrm>
        </p:spPr>
        <p:txBody>
          <a:bodyPr/>
          <a:lstStyle/>
          <a:p>
            <a:r>
              <a:rPr kumimoji="1" lang="en-US" altLang="zh-CN" sz="2800" dirty="0"/>
              <a:t>Linear Regression</a:t>
            </a:r>
            <a:endParaRPr kumimoji="1"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AD166B-17A3-CC1E-E6F7-932C5AF2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343150"/>
            <a:ext cx="3657600" cy="11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895350"/>
            <a:ext cx="4343400" cy="40395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zh-CN" sz="2400" dirty="0"/>
              <a:t>Only includes real-valued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1808069"/>
            <a:ext cx="3980941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BCFC1EE1-EDBB-85A0-824F-86AFEA0500AC}"/>
              </a:ext>
            </a:extLst>
          </p:cNvPr>
          <p:cNvGrpSpPr/>
          <p:nvPr/>
        </p:nvGrpSpPr>
        <p:grpSpPr>
          <a:xfrm>
            <a:off x="6096000" y="305942"/>
            <a:ext cx="2559187" cy="4772474"/>
            <a:chOff x="6248400" y="285750"/>
            <a:chExt cx="2559187" cy="477247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FF21897-2EB2-7DD8-7168-4AF629E7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285750"/>
              <a:ext cx="2514600" cy="304463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DBD374C-49CC-58B4-3A69-24F2457B8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400" y="3306767"/>
              <a:ext cx="2559187" cy="1751457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70" y="1316638"/>
            <a:ext cx="2971800" cy="4402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ED67A14F-4D93-1045-C477-8D36131F2A4A}"/>
                  </a:ext>
                </a:extLst>
              </p14:cNvPr>
              <p14:cNvContentPartPr/>
              <p14:nvPr/>
            </p14:nvContentPartPr>
            <p14:xfrm>
              <a:off x="7867549" y="2273975"/>
              <a:ext cx="146160" cy="21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ED67A14F-4D93-1045-C477-8D36131F2A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8549" y="2265335"/>
                <a:ext cx="163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5CAA790-8CD0-281C-273E-96F706217490}"/>
                  </a:ext>
                </a:extLst>
              </p14:cNvPr>
              <p14:cNvContentPartPr/>
              <p14:nvPr/>
            </p14:nvContentPartPr>
            <p14:xfrm>
              <a:off x="7885549" y="2623175"/>
              <a:ext cx="117360" cy="25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5CAA790-8CD0-281C-273E-96F7062174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6549" y="2614175"/>
                <a:ext cx="135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2111905-35F7-2B10-5FD6-7BAB5F8F459B}"/>
                  </a:ext>
                </a:extLst>
              </p14:cNvPr>
              <p14:cNvContentPartPr/>
              <p14:nvPr/>
            </p14:nvContentPartPr>
            <p14:xfrm>
              <a:off x="7875109" y="3107375"/>
              <a:ext cx="128880" cy="21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2111905-35F7-2B10-5FD6-7BAB5F8F45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6109" y="3098735"/>
                <a:ext cx="1465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4F039420-0A7B-64EB-A289-2638D642FDB9}"/>
                  </a:ext>
                </a:extLst>
              </p14:cNvPr>
              <p14:cNvContentPartPr/>
              <p14:nvPr/>
            </p14:nvContentPartPr>
            <p14:xfrm>
              <a:off x="7869349" y="3450815"/>
              <a:ext cx="162000" cy="57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4F039420-0A7B-64EB-A289-2638D642FD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0349" y="3441815"/>
                <a:ext cx="1796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DC6F6946-62C6-345F-53DA-F8C1E1918D9E}"/>
                  </a:ext>
                </a:extLst>
              </p14:cNvPr>
              <p14:cNvContentPartPr/>
              <p14:nvPr/>
            </p14:nvContentPartPr>
            <p14:xfrm>
              <a:off x="7874749" y="3809735"/>
              <a:ext cx="166320" cy="50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DC6F6946-62C6-345F-53DA-F8C1E1918D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65749" y="3801095"/>
                <a:ext cx="1839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FA011FF-B838-CB21-731A-7C7A2B11850A}"/>
                  </a:ext>
                </a:extLst>
              </p14:cNvPr>
              <p14:cNvContentPartPr/>
              <p14:nvPr/>
            </p14:nvContentPartPr>
            <p14:xfrm>
              <a:off x="7866829" y="2871935"/>
              <a:ext cx="140760" cy="25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FA011FF-B838-CB21-731A-7C7A2B1185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57829" y="2862935"/>
                <a:ext cx="15840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38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895350"/>
            <a:ext cx="4343400" cy="40395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kumimoji="1" lang="en-US" altLang="zh-CN" sz="2400" dirty="0"/>
              <a:t>After delete columns with p-value&gt;= 0.05: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8" y="1802168"/>
            <a:ext cx="3980941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94531"/>
            <a:ext cx="3255091" cy="482236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18711FC0-D8B7-C1EE-EC0A-3207B30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02167"/>
            <a:ext cx="3980941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D83CA-59F8-9019-8F05-EC248F5F2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549" y="1306180"/>
            <a:ext cx="3657600" cy="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7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895350"/>
            <a:ext cx="4343400" cy="40395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 and Boolean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569" y="1787885"/>
            <a:ext cx="3980941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F21897-2EB2-7DD8-7168-4AF629E76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7086" y="1504950"/>
            <a:ext cx="2487926" cy="3044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BD374C-49CC-58B4-3A69-24F2457B8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0252" y="1467612"/>
            <a:ext cx="2243434" cy="190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1313785"/>
            <a:ext cx="2971800" cy="425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2C512DE-2000-BA07-A778-31E683E323F0}"/>
                  </a:ext>
                </a:extLst>
              </p14:cNvPr>
              <p14:cNvContentPartPr/>
              <p14:nvPr/>
            </p14:nvContentPartPr>
            <p14:xfrm>
              <a:off x="8309736" y="2119644"/>
              <a:ext cx="117360" cy="3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2C512DE-2000-BA07-A778-31E683E323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0736" y="2110644"/>
                <a:ext cx="135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BCC6A73-4D9B-75CA-A107-DF734192F58E}"/>
                  </a:ext>
                </a:extLst>
              </p14:cNvPr>
              <p14:cNvContentPartPr/>
              <p14:nvPr/>
            </p14:nvContentPartPr>
            <p14:xfrm>
              <a:off x="8294616" y="2541204"/>
              <a:ext cx="156240" cy="14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BCC6A73-4D9B-75CA-A107-DF734192F5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5976" y="2532204"/>
                <a:ext cx="1738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5A0FFFF-4197-F3DB-B385-A8CCC363ADA7}"/>
                  </a:ext>
                </a:extLst>
              </p14:cNvPr>
              <p14:cNvContentPartPr/>
              <p14:nvPr/>
            </p14:nvContentPartPr>
            <p14:xfrm>
              <a:off x="8315496" y="2668644"/>
              <a:ext cx="104400" cy="14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5A0FFFF-4197-F3DB-B385-A8CCC363AD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06496" y="2659644"/>
                <a:ext cx="1220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9ADA954-04BF-CEC3-0C67-64DCB9366274}"/>
                  </a:ext>
                </a:extLst>
              </p14:cNvPr>
              <p14:cNvContentPartPr/>
              <p14:nvPr/>
            </p14:nvContentPartPr>
            <p14:xfrm>
              <a:off x="8327376" y="2770164"/>
              <a:ext cx="104400" cy="25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9ADA954-04BF-CEC3-0C67-64DCB93662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18736" y="2761524"/>
                <a:ext cx="12204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06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895350"/>
            <a:ext cx="4343400" cy="40395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kumimoji="1" lang="en-US" altLang="zh-CN" sz="2400" dirty="0"/>
              <a:t>After delete columns with p-value&gt;= 0.05: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8711FC0-D8B7-C1EE-EC0A-3207B30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4400" y="1739622"/>
            <a:ext cx="3980941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D83CA-59F8-9019-8F05-EC248F5F2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800" y="1261504"/>
            <a:ext cx="3178599" cy="478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6A6C92-9FC1-1A66-3B9C-F3948F605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1313785"/>
            <a:ext cx="2971800" cy="42583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661F5DD-094F-BFF1-E443-6B942D7D8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859" y="1739621"/>
            <a:ext cx="3980941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C3628-1F20-38E3-3E5C-B0FF1031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438150"/>
            <a:ext cx="89154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Categorical Data Using One-hot encoding Example</a:t>
            </a:r>
            <a:endParaRPr kumimoji="1" lang="zh-CN" altLang="en-US" dirty="0"/>
          </a:p>
        </p:txBody>
      </p:sp>
      <p:pic>
        <p:nvPicPr>
          <p:cNvPr id="14338" name="Picture 2" descr="What is One Hot Encoding and How to Do It | by Michael DelSole | Medium">
            <a:extLst>
              <a:ext uri="{FF2B5EF4-FFF2-40B4-BE49-F238E27FC236}">
                <a16:creationId xmlns:a16="http://schemas.microsoft.com/office/drawing/2014/main" id="{8A491A03-1A11-A60B-2C1D-9937299A6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47750"/>
            <a:ext cx="759737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21CFBF-3ACA-0C5F-894E-19D060E7C2A7}"/>
              </a:ext>
            </a:extLst>
          </p:cNvPr>
          <p:cNvSpPr txBox="1"/>
          <p:nvPr/>
        </p:nvSpPr>
        <p:spPr>
          <a:xfrm>
            <a:off x="514094" y="3433229"/>
            <a:ext cx="81158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 this data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5 Columns </a:t>
            </a:r>
            <a:r>
              <a:rPr kumimoji="1" lang="en-US" altLang="zh-CN" sz="1600" dirty="0">
                <a:sym typeface="Wingdings" pitchFamily="2" charset="2"/>
              </a:rPr>
              <a:t> </a:t>
            </a:r>
            <a:r>
              <a:rPr kumimoji="1" lang="en-US" altLang="zh-CN" sz="1600" dirty="0" err="1">
                <a:sym typeface="Wingdings" pitchFamily="2" charset="2"/>
              </a:rPr>
              <a:t>property_type</a:t>
            </a:r>
            <a:r>
              <a:rPr kumimoji="1" lang="en-US" altLang="zh-CN" sz="1600" dirty="0">
                <a:sym typeface="Wingdings" pitchFamily="2" charset="2"/>
              </a:rPr>
              <a:t>, </a:t>
            </a:r>
            <a:r>
              <a:rPr kumimoji="1" lang="en-US" altLang="zh-CN" sz="1600" dirty="0" err="1">
                <a:sym typeface="Wingdings" pitchFamily="2" charset="2"/>
              </a:rPr>
              <a:t>room_type</a:t>
            </a:r>
            <a:r>
              <a:rPr kumimoji="1" lang="en-US" altLang="zh-CN" sz="1600" dirty="0">
                <a:sym typeface="Wingdings" pitchFamily="2" charset="2"/>
              </a:rPr>
              <a:t>, </a:t>
            </a:r>
            <a:r>
              <a:rPr kumimoji="1" lang="en-US" altLang="zh-CN" sz="1600" dirty="0" err="1">
                <a:sym typeface="Wingdings" pitchFamily="2" charset="2"/>
              </a:rPr>
              <a:t>bed_type</a:t>
            </a:r>
            <a:r>
              <a:rPr kumimoji="1" lang="en-US" altLang="zh-CN" sz="1600" dirty="0">
                <a:sym typeface="Wingdings" pitchFamily="2" charset="2"/>
              </a:rPr>
              <a:t>, </a:t>
            </a:r>
            <a:r>
              <a:rPr kumimoji="1" lang="en-US" altLang="zh-CN" sz="1600" dirty="0" err="1">
                <a:sym typeface="Wingdings" pitchFamily="2" charset="2"/>
              </a:rPr>
              <a:t>cancellation_policy</a:t>
            </a:r>
            <a:r>
              <a:rPr kumimoji="1" lang="en-US" altLang="zh-CN" sz="1600" dirty="0">
                <a:sym typeface="Wingdings" pitchFamily="2" charset="2"/>
              </a:rPr>
              <a:t>, </a:t>
            </a:r>
            <a:r>
              <a:rPr kumimoji="1" lang="en-US" altLang="zh-CN" sz="1600" dirty="0" err="1">
                <a:sym typeface="Wingdings" pitchFamily="2" charset="2"/>
              </a:rPr>
              <a:t>host_response_time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32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8"/>
            <a:ext cx="5257800" cy="533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 and Categorical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1764355"/>
            <a:ext cx="3980940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9896" y="1288111"/>
            <a:ext cx="2904208" cy="4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5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C3628-1F20-38E3-3E5C-B0FF1031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438150"/>
            <a:ext cx="89154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Set Data Using Many-hot encoding Example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21CFBF-3ACA-0C5F-894E-19D060E7C2A7}"/>
              </a:ext>
            </a:extLst>
          </p:cNvPr>
          <p:cNvSpPr txBox="1"/>
          <p:nvPr/>
        </p:nvSpPr>
        <p:spPr>
          <a:xfrm>
            <a:off x="2362200" y="4324350"/>
            <a:ext cx="30684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 this data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1 Column </a:t>
            </a:r>
            <a:r>
              <a:rPr kumimoji="1" lang="en-US" altLang="zh-CN" sz="1600" dirty="0">
                <a:sym typeface="Wingdings" pitchFamily="2" charset="2"/>
              </a:rPr>
              <a:t> </a:t>
            </a:r>
            <a:r>
              <a:rPr kumimoji="1" lang="en-US" altLang="zh-CN" sz="1600" dirty="0" err="1">
                <a:sym typeface="Wingdings" pitchFamily="2" charset="2"/>
              </a:rPr>
              <a:t>host_verifications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0E044-450C-5802-412F-943AD90F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2861"/>
            <a:ext cx="5877277" cy="323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DAF860-615C-F0A4-3E15-752BF85D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00" y="2195209"/>
            <a:ext cx="3801300" cy="16719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C85089-6069-C729-59EC-0546A200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905" y="2195209"/>
            <a:ext cx="3924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E3A569-0F19-0D40-39A3-CE6367D8A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318" y="1479087"/>
            <a:ext cx="8678863" cy="33786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Using provided information to predict price of given house that is in the Airbnb list in NY state.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2400" dirty="0"/>
              <a:t>X variables:  columns in the data-set(does not includes price)</a:t>
            </a:r>
          </a:p>
          <a:p>
            <a:pPr marL="0" indent="0">
              <a:buNone/>
            </a:pPr>
            <a:r>
              <a:rPr kumimoji="1" lang="en-US" altLang="zh-CN" sz="2400" dirty="0"/>
              <a:t>Y variable: price of given house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67812E9-D40E-DE1E-4148-1444CFA9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kumimoji="1" lang="en-US" altLang="zh-CN" sz="3600" dirty="0"/>
              <a:t>Purpose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991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7"/>
            <a:ext cx="6934200" cy="45330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data, Categorical data and Set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1610843"/>
            <a:ext cx="4267200" cy="35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1194502"/>
            <a:ext cx="2904208" cy="4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9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7"/>
            <a:ext cx="6934200" cy="45330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data, Categorical data, Set data and Location: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1610843"/>
            <a:ext cx="4267199" cy="35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1197695"/>
            <a:ext cx="2904208" cy="4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7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3650E-E0A2-10F6-F159-BB9B75A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Run Train Test Split For 500 times</a:t>
            </a:r>
            <a:endParaRPr kumimoji="1" lang="zh-CN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238CE78-543C-844C-9EB4-1C8B4799E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" y="1276460"/>
            <a:ext cx="4274979" cy="35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54F417E0-7315-B226-3515-C5CD882E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847" y="1276460"/>
            <a:ext cx="4274979" cy="35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D6CA3-B8D2-A163-76CF-B970F367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Recall the distribution of y variable (price)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D35DB3-C12F-23DC-35B1-F7296446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6" y="1168905"/>
            <a:ext cx="4038600" cy="33120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FEE96B-ECC1-52A2-0F5C-4B4A0E80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200150"/>
            <a:ext cx="3896102" cy="32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ED73A58-9FED-D9DA-38D5-988909D5B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09600" y="1657350"/>
                <a:ext cx="7772400" cy="3124201"/>
              </a:xfrm>
            </p:spPr>
            <p:txBody>
              <a:bodyPr/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Equation: Log(y) = a</a:t>
                </a:r>
                <a:r>
                  <a:rPr kumimoji="1" lang="en-US" altLang="zh-CN" sz="2400" baseline="-25000" dirty="0"/>
                  <a:t>0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1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1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2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2 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3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3</a:t>
                </a:r>
                <a:r>
                  <a:rPr kumimoji="1" lang="en-US" altLang="zh-CN" sz="2400" dirty="0"/>
                  <a:t>+</a:t>
                </a:r>
                <a:r>
                  <a:rPr kumimoji="1" lang="en-US" altLang="zh-CN" sz="2400" baseline="-25000" dirty="0"/>
                  <a:t>...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d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d</a:t>
                </a:r>
                <a:r>
                  <a:rPr kumimoji="1" lang="en-US" altLang="zh-CN" sz="2400" dirty="0"/>
                  <a:t>+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80% Train Set, 20% Test Set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Metric Measurement: </a:t>
                </a:r>
              </a:p>
              <a:p>
                <a:pPr marL="120013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MSE</a:t>
                </a:r>
                <a:r>
                  <a:rPr kumimoji="1" lang="en-US" altLang="zh-CN" sz="2400" baseline="-25000" dirty="0"/>
                  <a:t>Train</a:t>
                </a:r>
                <a:r>
                  <a:rPr kumimoji="1" lang="en-US" altLang="zh-CN" sz="2400" dirty="0"/>
                  <a:t> </a:t>
                </a:r>
              </a:p>
              <a:p>
                <a:pPr marL="120013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MSE</a:t>
                </a:r>
                <a:r>
                  <a:rPr kumimoji="1" lang="en-US" altLang="zh-CN" sz="2400" baseline="-25000" dirty="0"/>
                  <a:t>Test</a:t>
                </a:r>
                <a:endParaRPr kumimoji="1" lang="en-US" altLang="zh-CN" sz="2400" dirty="0"/>
              </a:p>
            </p:txBody>
          </p:sp>
        </mc:Choice>
        <mc:Fallback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ED73A58-9FED-D9DA-38D5-988909D5B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09600" y="1657350"/>
                <a:ext cx="7772400" cy="3124201"/>
              </a:xfrm>
              <a:blipFill>
                <a:blip r:embed="rId2"/>
                <a:stretch>
                  <a:fillRect l="-1144" t="-1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7C5BC-C28F-6F62-0C4E-7DAD8797A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14350"/>
            <a:ext cx="9144000" cy="685800"/>
          </a:xfrm>
        </p:spPr>
        <p:txBody>
          <a:bodyPr/>
          <a:lstStyle/>
          <a:p>
            <a:r>
              <a:rPr kumimoji="1" lang="en-US" altLang="zh-CN" sz="2800" dirty="0"/>
              <a:t>Linear Regression With Log y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5580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8"/>
            <a:ext cx="6553200" cy="533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Only includes real-valued data and delete columns with p-value&gt;= 0.05: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711" y="1802168"/>
            <a:ext cx="3878874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322958"/>
            <a:ext cx="3255091" cy="425381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18711FC0-D8B7-C1EE-EC0A-3207B30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5433" y="1802167"/>
            <a:ext cx="3878874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D83CA-59F8-9019-8F05-EC248F5F2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7905" y="1306180"/>
            <a:ext cx="3432887" cy="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1" y="855504"/>
            <a:ext cx="6858000" cy="403957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en-US" altLang="zh-CN" sz="2400" dirty="0"/>
              <a:t>Includes Real-valued data and Boolean data and delete columns with p-value&gt;= 0.05: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8711FC0-D8B7-C1EE-EC0A-3207B30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5438" y="1739622"/>
            <a:ext cx="3878865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D83CA-59F8-9019-8F05-EC248F5F2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800" y="1310931"/>
            <a:ext cx="3178599" cy="3792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6A6C92-9FC1-1A66-3B9C-F3948F605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182" y="1313785"/>
            <a:ext cx="2836235" cy="42583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661F5DD-094F-BFF1-E443-6B942D7D8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897" y="1739621"/>
            <a:ext cx="3878865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0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8"/>
            <a:ext cx="5943600" cy="533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 and Categorical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5637" y="1764355"/>
            <a:ext cx="3878865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9896" y="1320542"/>
            <a:ext cx="2904208" cy="3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7"/>
            <a:ext cx="6934200" cy="45330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data, Categorical data and Set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9308" y="1610843"/>
            <a:ext cx="4157783" cy="35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5" y="1194502"/>
            <a:ext cx="2831057" cy="4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2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7"/>
            <a:ext cx="6934200" cy="45330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data, Categorical data, Set data and Location: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9308" y="1610843"/>
            <a:ext cx="4157783" cy="35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1222216"/>
            <a:ext cx="2904208" cy="3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E95200-528B-96BD-CFB6-48BFED4BB2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452033"/>
            <a:ext cx="8827008" cy="35581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Data from Kaggle: </a:t>
            </a:r>
            <a:r>
              <a:rPr kumimoji="1" lang="en-US" altLang="zh-CN" sz="2400" dirty="0">
                <a:hlinkClick r:id="rId2"/>
              </a:rPr>
              <a:t>https://www.kaggle.com/c/airbnblala/data</a:t>
            </a:r>
            <a:endParaRPr kumimoji="1" lang="en-US" altLang="zh-CN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Each row in the data set means one house in the Airbnb list in NY state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There are total 29142 rows × 96 columns in the data set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Columns information includes: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Housing basic information: </a:t>
            </a:r>
            <a:r>
              <a:rPr kumimoji="1" lang="en-US" altLang="zh-CN" sz="2000" dirty="0" err="1"/>
              <a:t>Url</a:t>
            </a:r>
            <a:r>
              <a:rPr kumimoji="1" lang="en-US" altLang="zh-CN" sz="2000" dirty="0"/>
              <a:t> link, location, house rules, pictures...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Household information: responding time, listing houses count...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Review scores: overall rating, accuracy, cleanliness, communications...</a:t>
            </a:r>
          </a:p>
          <a:p>
            <a:pPr algn="l"/>
            <a:endParaRPr kumimoji="1" lang="en-US" altLang="zh-CN" sz="2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0A9E5E-CD6F-3DA4-8C81-6FBE3B7BB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192" y="590550"/>
            <a:ext cx="9144000" cy="685800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17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3650E-E0A2-10F6-F159-BB9B75A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Run Train Test Split For 500 times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1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E5019-22A7-5115-FD8D-680448EF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Autofit/>
          </a:bodyPr>
          <a:lstStyle/>
          <a:p>
            <a:r>
              <a:rPr kumimoji="1" lang="en-US" altLang="zh-CN" sz="2800" dirty="0"/>
              <a:t>Compares Linear Regression for y and log(y)</a:t>
            </a:r>
            <a:endParaRPr kumimoji="1" lang="zh-CN" altLang="en-US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9FC41D-6B15-2C57-E645-AC8D56374496}"/>
              </a:ext>
            </a:extLst>
          </p:cNvPr>
          <p:cNvGrpSpPr/>
          <p:nvPr/>
        </p:nvGrpSpPr>
        <p:grpSpPr>
          <a:xfrm>
            <a:off x="359509" y="1008945"/>
            <a:ext cx="8424982" cy="3810300"/>
            <a:chOff x="359509" y="1047750"/>
            <a:chExt cx="8424982" cy="38103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23520B1-EE0C-BF0B-D625-1E4D8CBAFCCD}"/>
                </a:ext>
              </a:extLst>
            </p:cNvPr>
            <p:cNvGrpSpPr/>
            <p:nvPr/>
          </p:nvGrpSpPr>
          <p:grpSpPr>
            <a:xfrm>
              <a:off x="359509" y="1352550"/>
              <a:ext cx="8424982" cy="3505500"/>
              <a:chOff x="304801" y="1324178"/>
              <a:chExt cx="8424982" cy="3505500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46B26332-00D4-7255-E40F-01D3207DE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4801" y="1324178"/>
                <a:ext cx="4267199" cy="3505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744CE45E-BF4E-88D2-4F22-8AF7545EB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572000" y="1324178"/>
                <a:ext cx="4157783" cy="3505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6E19C4-1DC4-BEDB-95C4-F3FBE1765AA8}"/>
                </a:ext>
              </a:extLst>
            </p:cNvPr>
            <p:cNvSpPr txBox="1"/>
            <p:nvPr/>
          </p:nvSpPr>
          <p:spPr>
            <a:xfrm>
              <a:off x="1531947" y="1057883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Linear model for y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873C6EE-EC78-DB54-7640-22C7F5B6BE89}"/>
                </a:ext>
              </a:extLst>
            </p:cNvPr>
            <p:cNvSpPr txBox="1"/>
            <p:nvPr/>
          </p:nvSpPr>
          <p:spPr>
            <a:xfrm>
              <a:off x="5679014" y="1047750"/>
              <a:ext cx="2371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Linear model for log(y)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528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4CD4F-35EF-06C2-A792-AF5CCE5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D4D9FB-3533-5B20-CFD1-58D92CA2842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69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144A61-24DD-1C30-DFEB-E6444ECE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of data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25370-2ED6-FE73-56D8-68598379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4450"/>
            <a:ext cx="8568338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22BFE-9C86-2471-3D9C-84D9E70E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Data 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6E785-9177-1780-8815-E496D268D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123950"/>
            <a:ext cx="7467600" cy="12192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en-US" altLang="zh-CN" sz="2400" dirty="0"/>
              <a:t>Price of house should &gt;= 0 (25 rows house price = 0)</a:t>
            </a:r>
          </a:p>
          <a:p>
            <a:pPr marL="514350" indent="-514350" algn="l">
              <a:buFont typeface="+mj-lt"/>
              <a:buAutoNum type="arabicPeriod"/>
            </a:pPr>
            <a:r>
              <a:rPr kumimoji="1" lang="en-US" altLang="zh-CN" sz="2400" dirty="0"/>
              <a:t>10 columns that have missing values over 50%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8248F9-693A-453E-AE35-2F758D65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0750"/>
            <a:ext cx="7772400" cy="20850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25C2C9-B805-352C-3D66-530102D2D8EE}"/>
              </a:ext>
            </a:extLst>
          </p:cNvPr>
          <p:cNvSpPr txBox="1"/>
          <p:nvPr/>
        </p:nvSpPr>
        <p:spPr>
          <a:xfrm>
            <a:off x="304800" y="4389049"/>
            <a:ext cx="872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 delete 10 columns that having missing value over 50% and 25 rows with house price = 0.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4710-D408-2AB9-5903-23468865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96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Data Remain After 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EA361-9E33-E3C6-4CDB-C536CAF006C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878448"/>
            <a:ext cx="6629400" cy="91440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en-US" altLang="zh-CN" sz="3500" dirty="0"/>
              <a:t>There are 29117 rows × 86 columns left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600" dirty="0"/>
              <a:t>32 columns are numerical variables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600" dirty="0"/>
              <a:t>54 columns are ordinal variables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589ED9-2C3C-C2A5-2EDD-61E4197F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8" y="1761602"/>
            <a:ext cx="4038600" cy="33120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A2C0BE-CAEC-A31F-2092-061E0470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42" y="1792847"/>
            <a:ext cx="3896102" cy="32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A8055CE-B747-00E0-F538-ED1CBF1F8C44}"/>
              </a:ext>
            </a:extLst>
          </p:cNvPr>
          <p:cNvSpPr txBox="1">
            <a:spLocks/>
          </p:cNvSpPr>
          <p:nvPr/>
        </p:nvSpPr>
        <p:spPr>
          <a:xfrm>
            <a:off x="838200" y="2266951"/>
            <a:ext cx="7467600" cy="609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Data Visualization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099CE0-5F80-32B3-2A1D-2F6237F5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10995"/>
            <a:ext cx="3980194" cy="34627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B7FC18-83CB-B1D1-F23B-3F3C1E805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1036222"/>
            <a:ext cx="4114800" cy="3671819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C8A06869-CFFE-CFC8-A22F-0E7DA2C0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200" dirty="0"/>
              <a:t>Price V.S. Location of House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53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9102808-967D-7C45-B952-F50DCD98AF33}" vid="{CF8696D2-C8CE-2B49-849F-4350B18504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48E5D017E1E4BAC6C235E437E8B81" ma:contentTypeVersion="1" ma:contentTypeDescription="Create a new document." ma:contentTypeScope="" ma:versionID="3614ce1bb16ec63bf293f189bde7aefe">
  <xsd:schema xmlns:xsd="http://www.w3.org/2001/XMLSchema" xmlns:xs="http://www.w3.org/2001/XMLSchema" xmlns:p="http://schemas.microsoft.com/office/2006/metadata/properties" xmlns:ns3="e4c1ce05-e5f0-4c81-a246-c4d1ac965303" targetNamespace="http://schemas.microsoft.com/office/2006/metadata/properties" ma:root="true" ma:fieldsID="4f49565d3251dd9cea50611ca027943f" ns3:_="">
    <xsd:import namespace="e4c1ce05-e5f0-4c81-a246-c4d1ac965303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1ce05-e5f0-4c81-a246-c4d1ac9653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111076-6C93-404C-A722-C485E711B1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c1ce05-e5f0-4c81-a246-c4d1ac965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769373-594B-497F-B29F-9AD96F02CA3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1843</TotalTime>
  <Words>611</Words>
  <Application>Microsoft Macintosh PowerPoint</Application>
  <PresentationFormat>全屏显示(16:9)</PresentationFormat>
  <Paragraphs>101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Helvetica</vt:lpstr>
      <vt:lpstr>Times</vt:lpstr>
      <vt:lpstr>Office Theme</vt:lpstr>
      <vt:lpstr>Airbnb Data Analysis</vt:lpstr>
      <vt:lpstr>PowerPoint 演示文稿</vt:lpstr>
      <vt:lpstr>Purpose</vt:lpstr>
      <vt:lpstr>PowerPoint 演示文稿</vt:lpstr>
      <vt:lpstr>Example of data</vt:lpstr>
      <vt:lpstr>Data Cleaning</vt:lpstr>
      <vt:lpstr>Data Remain After Cleaning</vt:lpstr>
      <vt:lpstr>PowerPoint 演示文稿</vt:lpstr>
      <vt:lpstr>Price V.S. Location of House</vt:lpstr>
      <vt:lpstr>Word Could</vt:lpstr>
      <vt:lpstr>Word Could</vt:lpstr>
      <vt:lpstr>Location of House</vt:lpstr>
      <vt:lpstr>House Location as City</vt:lpstr>
      <vt:lpstr>House Type</vt:lpstr>
      <vt:lpstr>Bedroom Number</vt:lpstr>
      <vt:lpstr>Bedroom Types</vt:lpstr>
      <vt:lpstr>Rating Scores</vt:lpstr>
      <vt:lpstr>Review Scores Correlation Matrix</vt:lpstr>
      <vt:lpstr>PowerPoint 演示文稿</vt:lpstr>
      <vt:lpstr>Bathrooms V.S Bedrooms</vt:lpstr>
      <vt:lpstr>PowerPoint 演示文稿</vt:lpstr>
      <vt:lpstr>PowerPoint 演示文稿</vt:lpstr>
      <vt:lpstr>Process</vt:lpstr>
      <vt:lpstr>Process</vt:lpstr>
      <vt:lpstr>Process</vt:lpstr>
      <vt:lpstr>Process</vt:lpstr>
      <vt:lpstr>Categorical Data Using One-hot encoding Example</vt:lpstr>
      <vt:lpstr>Process</vt:lpstr>
      <vt:lpstr>Set Data Using Many-hot encoding Example</vt:lpstr>
      <vt:lpstr>Process</vt:lpstr>
      <vt:lpstr>Process</vt:lpstr>
      <vt:lpstr>Run Train Test Split For 500 times</vt:lpstr>
      <vt:lpstr>Recall the distribution of y variable (price)</vt:lpstr>
      <vt:lpstr>PowerPoint 演示文稿</vt:lpstr>
      <vt:lpstr>Process</vt:lpstr>
      <vt:lpstr>Process</vt:lpstr>
      <vt:lpstr>Process</vt:lpstr>
      <vt:lpstr>Process</vt:lpstr>
      <vt:lpstr>Process</vt:lpstr>
      <vt:lpstr>Run Train Test Split For 500 times</vt:lpstr>
      <vt:lpstr>Compares Linear Regression for y and log(y)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Clive D. Howard</dc:creator>
  <cp:lastModifiedBy>Alaia Chen</cp:lastModifiedBy>
  <cp:revision>33</cp:revision>
  <dcterms:created xsi:type="dcterms:W3CDTF">2020-01-14T16:59:52Z</dcterms:created>
  <dcterms:modified xsi:type="dcterms:W3CDTF">2023-04-09T22:51:02Z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0x010100E4E48E5D017E1E4BAC6C235E437E8B81</vt:lpwstr>
  </property>
</Properties>
</file>